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60"/>
  </p:notesMasterIdLst>
  <p:handoutMasterIdLst>
    <p:handoutMasterId r:id="rId61"/>
  </p:handoutMasterIdLst>
  <p:sldIdLst>
    <p:sldId id="304" r:id="rId3"/>
    <p:sldId id="322" r:id="rId4"/>
    <p:sldId id="324" r:id="rId5"/>
    <p:sldId id="325" r:id="rId6"/>
    <p:sldId id="327" r:id="rId7"/>
    <p:sldId id="320" r:id="rId8"/>
    <p:sldId id="330" r:id="rId9"/>
    <p:sldId id="332" r:id="rId10"/>
    <p:sldId id="333" r:id="rId11"/>
    <p:sldId id="334" r:id="rId12"/>
    <p:sldId id="321" r:id="rId13"/>
    <p:sldId id="326" r:id="rId14"/>
    <p:sldId id="329" r:id="rId15"/>
    <p:sldId id="328" r:id="rId16"/>
    <p:sldId id="309" r:id="rId17"/>
    <p:sldId id="311" r:id="rId18"/>
    <p:sldId id="335" r:id="rId19"/>
    <p:sldId id="338" r:id="rId20"/>
    <p:sldId id="339" r:id="rId21"/>
    <p:sldId id="340" r:id="rId22"/>
    <p:sldId id="319" r:id="rId23"/>
    <p:sldId id="337" r:id="rId24"/>
    <p:sldId id="342" r:id="rId25"/>
    <p:sldId id="361" r:id="rId26"/>
    <p:sldId id="351" r:id="rId27"/>
    <p:sldId id="352" r:id="rId28"/>
    <p:sldId id="353" r:id="rId29"/>
    <p:sldId id="354" r:id="rId30"/>
    <p:sldId id="360" r:id="rId31"/>
    <p:sldId id="355" r:id="rId32"/>
    <p:sldId id="356" r:id="rId33"/>
    <p:sldId id="358" r:id="rId34"/>
    <p:sldId id="359" r:id="rId35"/>
    <p:sldId id="362" r:id="rId36"/>
    <p:sldId id="357" r:id="rId37"/>
    <p:sldId id="363" r:id="rId38"/>
    <p:sldId id="364" r:id="rId39"/>
    <p:sldId id="365" r:id="rId40"/>
    <p:sldId id="366" r:id="rId41"/>
    <p:sldId id="367" r:id="rId42"/>
    <p:sldId id="369" r:id="rId43"/>
    <p:sldId id="370" r:id="rId44"/>
    <p:sldId id="371" r:id="rId45"/>
    <p:sldId id="372" r:id="rId46"/>
    <p:sldId id="347" r:id="rId47"/>
    <p:sldId id="373" r:id="rId48"/>
    <p:sldId id="349" r:id="rId49"/>
    <p:sldId id="350" r:id="rId50"/>
    <p:sldId id="341" r:id="rId51"/>
    <p:sldId id="374" r:id="rId52"/>
    <p:sldId id="375" r:id="rId53"/>
    <p:sldId id="376" r:id="rId54"/>
    <p:sldId id="343" r:id="rId55"/>
    <p:sldId id="344" r:id="rId56"/>
    <p:sldId id="345" r:id="rId57"/>
    <p:sldId id="346" r:id="rId58"/>
    <p:sldId id="377" r:id="rId5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318"/>
  </p:normalViewPr>
  <p:slideViewPr>
    <p:cSldViewPr snapToGrid="0" snapToObjects="1">
      <p:cViewPr>
        <p:scale>
          <a:sx n="171" d="100"/>
          <a:sy n="171" d="100"/>
        </p:scale>
        <p:origin x="-136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929A90-2E88-D842-A054-C9677D64D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F01D8-9E89-DE4E-945C-FD23CAA3EF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1EEA7BB-0D9D-B148-9337-7918A8C6DC6E}" type="datetimeFigureOut">
              <a:rPr lang="en-US" altLang="en-US"/>
              <a:pPr/>
              <a:t>2/17/21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D3CC5-97FB-2A49-B560-AA6B61AAB4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A95DD-3AB4-ED47-9C1B-19F5F27B56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1D6264B-AF89-F24F-8CF4-CCD9DB3EBC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4DE19-750D-0241-8CD9-62B5AF764C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A5F9-A68D-D647-B835-7D5774BDEF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1EFF4B-FAA1-DB47-A80A-71ABC23ADBD4}" type="datetimeFigureOut">
              <a:rPr lang="en-US" altLang="en-US"/>
              <a:pPr/>
              <a:t>2/17/21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E6705E5-253A-1144-95E2-FB938A13E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6256AC9-E83C-F542-AB63-E05E16D81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2A7EA-C2D6-034A-A872-04EAE17971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65866-7754-0248-8A0D-6CEDD52F8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068D74-791F-F94D-8617-0FCCCEF4902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will attempt to kill two birds with one stone</a:t>
            </a:r>
          </a:p>
          <a:p>
            <a:r>
              <a:rPr lang="en-US" dirty="0"/>
              <a:t>It will be structured as a 15 min crash course on how to test an RRAM array, with the TSMC RRAM array as a case study</a:t>
            </a:r>
          </a:p>
          <a:p>
            <a:r>
              <a:rPr lang="en-US" dirty="0"/>
              <a:t>Assumptions: direct access to the memory array (with address decoders)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04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06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66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2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06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80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58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71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0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29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16C23A-51CA-7C42-895E-D1F39554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846FF53-0762-624A-AF56-D423D3B1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101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A14454-E61B-5A4D-A86F-CBA4CCC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3AC26869-5545-E74F-9056-7D18F9E7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5834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649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2074A05-8001-9345-9E3D-46640AB34C44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5F1CFF9-4F64-F943-867E-1D7770A37C08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4387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1601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2958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0420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3AECB2-82F0-2C41-A3CC-CD6995A1C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1B56E2D-761D-4641-970E-69CC61A0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85686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49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49714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DDA840B8-3A31-C542-81BD-24A93FECDA88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70AC760D-49A7-3046-AAA7-6C01D5F0CF2E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00736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29060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03036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12857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A790B9D0-D4BA-544F-9F66-409A7854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B405B-E8D0-7444-9443-19CF0564E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815F2525-55C6-8541-AB66-E172A64F3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5294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BCFEC951-3841-344F-8486-43D048478A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B542-2939-5A49-AB56-87BD4825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A31EBC2-D5BC-5941-97F4-0A529678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116528C-CD39-8F49-A97B-224E2AED49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CEA86-839B-2649-ABEE-A3D4B7D1FDA2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53489B2E-F1CE-364E-AFDF-B65839261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A92674AA-4555-B842-A6B9-576BC97B75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1B2C4-665E-D44B-B7AA-70039D12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B17D5A6-0B83-1147-9EF9-90605CC05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54035A6-9870-CC4D-B912-FC0AA2707C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81EF0-0F7A-264A-96D8-AB24BAF18A9B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F25F4BA9-12DA-9348-A047-BB626E289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set-reset-wavefor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read-wave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84BD020-79FF-8344-89B2-F1978983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dirty="0"/>
              <a:t>RRAM Array Bring-Up:</a:t>
            </a:r>
            <a:br>
              <a:rPr lang="en-US" dirty="0"/>
            </a:br>
            <a:r>
              <a:rPr lang="en-US" dirty="0"/>
              <a:t>TSMC 64K Cell (256x256)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74B8D624-0B1E-DA4E-981F-B45D8CC415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Stanford University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2/19/21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7D0746-456A-B940-96AC-9DAC2B54F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Akash Levy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F0613F-C886-6E4C-A15E-EBCC0932032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207"/>
            <a:ext cx="3787775" cy="284288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3A945AB-44BA-9649-B5D0-C63337EFC1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86"/>
            <a:ext cx="3779838" cy="2836928"/>
          </a:xfrm>
        </p:spPr>
      </p:pic>
    </p:spTree>
    <p:extLst>
      <p:ext uri="{BB962C8B-B14F-4D97-AF65-F5344CB8AC3E}">
        <p14:creationId xmlns:p14="http://schemas.microsoft.com/office/powerpoint/2010/main" val="374855851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2097878"/>
              </p:ext>
            </p:extLst>
          </p:nvPr>
        </p:nvGraphicFramePr>
        <p:xfrm>
          <a:off x="955675" y="908050"/>
          <a:ext cx="5722939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WL outer/</a:t>
                      </a:r>
                    </a:p>
                    <a:p>
                      <a:r>
                        <a:rPr lang="en-US" sz="1400" dirty="0"/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8850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E6CF-896C-FB4A-847C-906F9B98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Program: SET/RESET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3EE6-43F2-9847-B1FC-579C80BDA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1B7F-3592-CF4B-8425-E8C76F593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406441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SET/RESET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 dynamic FORM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Pulse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good timing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PW (10us)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OFF time (SW timed)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387170" y="4266590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https://tinyurl.com/rram-set-reset-waveform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84B68B-8A62-9546-A7A2-D517F07BBC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653699"/>
            <a:ext cx="3779838" cy="2267902"/>
          </a:xfrm>
        </p:spPr>
      </p:pic>
    </p:spTree>
    <p:extLst>
      <p:ext uri="{BB962C8B-B14F-4D97-AF65-F5344CB8AC3E}">
        <p14:creationId xmlns:p14="http://schemas.microsoft.com/office/powerpoint/2010/main" val="51879450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46AED26-7DF8-444E-B3EE-DD4A58C4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SET/RESET &amp; TARGET (Write-Verify)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6711FE-A2B5-7E40-83BD-2B44B720F0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dynamic_set(SET_THRESH=11E3, SET_PW=10):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SET_PW)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&lt;= SET_THRESH: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dynamic_reset(RST_THRESH=100E3, RST_PW=10):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VSL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PULSE(VWL, VSL, VBL=0, RST_PW)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&gt;= RST_THRESH: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print(‘RESET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print(‘RESET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6811CF-6A17-8342-9F2E-8CFB89B67C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def target(Rmin, Rmax, MAXI=5):</a:t>
            </a:r>
          </a:p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in range(MAXI):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R = READ() 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&gt;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dynamic_set(Rmax)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&lt; Rmin: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dynamic_reset(Rmin)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Rmin &lt; R &lt;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print(‘TARGET succeeded’)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else: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print(‘TARGET failed’)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R</a:t>
            </a:r>
          </a:p>
        </p:txBody>
      </p:sp>
    </p:spTree>
    <p:extLst>
      <p:ext uri="{BB962C8B-B14F-4D97-AF65-F5344CB8AC3E}">
        <p14:creationId xmlns:p14="http://schemas.microsoft.com/office/powerpoint/2010/main" val="112977773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Checkerboard: Random Access Pattern Check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8B23A-0552-0746-B999-728CCBD406E2}"/>
              </a:ext>
            </a:extLst>
          </p:cNvPr>
          <p:cNvGrpSpPr/>
          <p:nvPr/>
        </p:nvGrpSpPr>
        <p:grpSpPr>
          <a:xfrm>
            <a:off x="1564410" y="1788769"/>
            <a:ext cx="6485081" cy="2691763"/>
            <a:chOff x="1714182" y="1780886"/>
            <a:chExt cx="6485081" cy="2691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AA8A72-E274-C34C-88A1-BB0C98A3C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1036" y="1780886"/>
              <a:ext cx="1701800" cy="685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1E228-C91E-E449-934D-4F68D215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036" y="2530764"/>
              <a:ext cx="1168400" cy="927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7979D1-57FF-1F42-B3C3-332F075FB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09" y="1786135"/>
              <a:ext cx="1524000" cy="1638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5E1E3F-9C22-9241-AF45-E2939710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5663" y="1780886"/>
              <a:ext cx="8636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A0B7C-7822-B040-A63D-137B8C39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4182" y="1869786"/>
              <a:ext cx="1727200" cy="1651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A06777-5DD8-CB4F-9448-50CFE601B1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813" y="3215254"/>
              <a:ext cx="382396" cy="6110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C8DAF-439D-D64C-98DF-80C5B3B5AC01}"/>
                </a:ext>
              </a:extLst>
            </p:cNvPr>
            <p:cNvSpPr txBox="1"/>
            <p:nvPr/>
          </p:nvSpPr>
          <p:spPr>
            <a:xfrm>
              <a:off x="2314893" y="3826318"/>
              <a:ext cx="4629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with single cell </a:t>
              </a:r>
              <a:r>
                <a:rPr lang="en-US" dirty="0" err="1"/>
                <a:t>FORMed</a:t>
              </a:r>
              <a:r>
                <a:rPr lang="en-US" dirty="0"/>
                <a:t> at VWL=1.7V</a:t>
              </a:r>
            </a:p>
            <a:p>
              <a:r>
                <a:rPr lang="en-US" dirty="0"/>
                <a:t>Cell cannot be fully RESET, only up to 20kOhm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1374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D536AE-C8E7-5848-98EA-7B0B6D27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10" y="1877669"/>
            <a:ext cx="17272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BD70C-E90D-984E-BE71-252EE7C4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437" y="1788769"/>
            <a:ext cx="1524000" cy="163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“Anti-Checkerboard”: Random Access Pattern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8A72-E274-C34C-88A1-BB0C98A3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64" y="1788769"/>
            <a:ext cx="1701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1E228-C91E-E449-934D-4F68D2153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264" y="2538647"/>
            <a:ext cx="1168400" cy="927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A06777-5DD8-CB4F-9448-50CFE601B16E}"/>
              </a:ext>
            </a:extLst>
          </p:cNvPr>
          <p:cNvCxnSpPr>
            <a:cxnSpLocks/>
          </p:cNvCxnSpPr>
          <p:nvPr/>
        </p:nvCxnSpPr>
        <p:spPr>
          <a:xfrm flipH="1" flipV="1">
            <a:off x="3742660" y="3136605"/>
            <a:ext cx="533777" cy="697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6C8DAF-439D-D64C-98DF-80C5B3B5AC01}"/>
              </a:ext>
            </a:extLst>
          </p:cNvPr>
          <p:cNvSpPr txBox="1"/>
          <p:nvPr/>
        </p:nvSpPr>
        <p:spPr>
          <a:xfrm>
            <a:off x="1231056" y="383148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errors when trying to flip</a:t>
            </a:r>
          </a:p>
          <a:p>
            <a:pPr algn="ctr"/>
            <a:r>
              <a:rPr lang="en-US" dirty="0"/>
              <a:t>Cells cannot be fully RESET on first pulse, only up to 20-40 </a:t>
            </a:r>
            <a:r>
              <a:rPr lang="en-US" dirty="0" err="1"/>
              <a:t>kOhm</a:t>
            </a:r>
            <a:endParaRPr lang="en-US" dirty="0"/>
          </a:p>
          <a:p>
            <a:pPr algn="ctr"/>
            <a:r>
              <a:rPr lang="en-US" dirty="0"/>
              <a:t>Happens if cells are over-FORMed: shows importance of proper FORMing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E349E-8BC6-4C4F-988D-9975A3DA8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891" y="1798982"/>
            <a:ext cx="863600" cy="1739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19D30-8527-A54B-9D64-640AAAE62D16}"/>
              </a:ext>
            </a:extLst>
          </p:cNvPr>
          <p:cNvCxnSpPr>
            <a:cxnSpLocks/>
          </p:cNvCxnSpPr>
          <p:nvPr/>
        </p:nvCxnSpPr>
        <p:spPr>
          <a:xfrm flipH="1" flipV="1">
            <a:off x="3614250" y="3052639"/>
            <a:ext cx="662187" cy="781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08488-6B4E-BC4D-A8DD-AD5256F48F00}"/>
              </a:ext>
            </a:extLst>
          </p:cNvPr>
          <p:cNvCxnSpPr>
            <a:cxnSpLocks/>
          </p:cNvCxnSpPr>
          <p:nvPr/>
        </p:nvCxnSpPr>
        <p:spPr>
          <a:xfrm flipH="1" flipV="1">
            <a:off x="3965944" y="2179674"/>
            <a:ext cx="310495" cy="1654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0545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31181309"/>
              </p:ext>
            </p:extLst>
          </p:nvPr>
        </p:nvGraphicFramePr>
        <p:xfrm>
          <a:off x="955675" y="908050"/>
          <a:ext cx="5722939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Below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(11kΩ)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Above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(100kΩ)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outer/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514A3F-50F2-4849-B1FC-9BC8408EDE29}"/>
              </a:ext>
            </a:extLst>
          </p:cNvPr>
          <p:cNvSpPr txBox="1"/>
          <p:nvPr/>
        </p:nvSpPr>
        <p:spPr>
          <a:xfrm>
            <a:off x="7308687" y="1339909"/>
            <a:ext cx="1347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FORM Time:</a:t>
            </a:r>
          </a:p>
          <a:p>
            <a:r>
              <a:rPr lang="en-US" dirty="0"/>
              <a:t>~3 cells/s</a:t>
            </a:r>
          </a:p>
          <a:p>
            <a:r>
              <a:rPr lang="en-US" dirty="0"/>
              <a:t>= </a:t>
            </a:r>
          </a:p>
          <a:p>
            <a:r>
              <a:rPr lang="en-US" dirty="0"/>
              <a:t>7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  <a:p>
            <a:endParaRPr lang="en-US" dirty="0"/>
          </a:p>
          <a:p>
            <a:r>
              <a:rPr lang="en-US" b="1" dirty="0"/>
              <a:t>Total Prog Time:</a:t>
            </a:r>
          </a:p>
          <a:p>
            <a:r>
              <a:rPr lang="en-US" dirty="0"/>
              <a:t>~4 cells/s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6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</p:txBody>
      </p:sp>
    </p:spTree>
    <p:extLst>
      <p:ext uri="{BB962C8B-B14F-4D97-AF65-F5344CB8AC3E}">
        <p14:creationId xmlns:p14="http://schemas.microsoft.com/office/powerpoint/2010/main" val="27973137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1)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8CEF2322-B4E5-9D4F-88D5-7C3FA6C1C1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329A21E-38E8-7548-8FA0-2E35D7A1AC6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F408F47-B0BD-9142-8606-0C801B93BC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7184846-4336-BE4D-89CA-08D99D882E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rcRect/>
          <a:stretch/>
        </p:blipFill>
        <p:spPr>
          <a:xfrm>
            <a:off x="1627187" y="908050"/>
            <a:ext cx="2432050" cy="1824037"/>
          </a:xfrm>
        </p:spPr>
      </p:pic>
    </p:spTree>
    <p:extLst>
      <p:ext uri="{BB962C8B-B14F-4D97-AF65-F5344CB8AC3E}">
        <p14:creationId xmlns:p14="http://schemas.microsoft.com/office/powerpoint/2010/main" val="221938719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2)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198C4C-18CE-5A42-944C-CE37DB4D83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814CBDD-196C-CF40-82D3-E4038655F1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3E40EC-C323-8742-82AD-F567376FF4F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1A111B-6A69-A547-9511-8444641F4B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/>
          <a:stretch/>
        </p:blipFill>
        <p:spPr>
          <a:xfrm>
            <a:off x="5548578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18874861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DBD6-7C5E-EE45-BEE3-BE641079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65798-CFB5-A54D-8B39-D52EFA141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1C12B-3F92-7E48-98E3-98C287BE5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8655529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3)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0B8632-624F-D84E-B337-1EBC0AF2DA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2963992-4E39-0B47-8B3E-E4601C59EB9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D63A210-2EF8-BA40-BDE3-F584E25550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8D1A48-FC7C-7242-99B5-6B6FACED7D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rcRect/>
          <a:stretch/>
        </p:blipFill>
        <p:spPr>
          <a:xfrm>
            <a:off x="1628246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92865972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AE6E4-F05F-5949-85CB-F735A169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Multi-Bit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80C4-844D-F64E-A2F6-6B177191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BBC837-FDC7-134A-8C02-232C143F13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6672741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B417E-21E6-A349-AC75-F85F316F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SET/RESET “Limits”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F084-369B-9644-99C3-E050E4B3DE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multi-bit programming, you care a lot about the dynamic range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Indicates multi-bit tunability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Over-SET:</a:t>
            </a:r>
            <a:r>
              <a:rPr lang="en-US" dirty="0"/>
              <a:t> if resistance goes too low, transistor will not be able to pass enough current to RESET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Device Shorting:</a:t>
            </a:r>
            <a:r>
              <a:rPr lang="en-US" dirty="0"/>
              <a:t> happens if current is too high through the device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Caused by VWL being too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minimum resistance and maximum VWL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 that all these values may vary significantly die-to-die!</a:t>
            </a:r>
          </a:p>
        </p:txBody>
      </p:sp>
    </p:spTree>
    <p:extLst>
      <p:ext uri="{BB962C8B-B14F-4D97-AF65-F5344CB8AC3E}">
        <p14:creationId xmlns:p14="http://schemas.microsoft.com/office/powerpoint/2010/main" val="146806116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745C-3A83-7846-958B-99D7F3C4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Sweeps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EA7E-63AD-054B-8FC7-106F39AD53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ISPP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Ramp VWL with fixed VBL/VSL starting from “fully SET/RESET state” and observe the trajectory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ramping sweeps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ramping with fixed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Fixed-Pulse SET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Try fixed voltage pulses instead of ramping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This is useful for determining a good “starting point” for ISPP</a:t>
            </a:r>
          </a:p>
        </p:txBody>
      </p:sp>
    </p:spTree>
    <p:extLst>
      <p:ext uri="{BB962C8B-B14F-4D97-AF65-F5344CB8AC3E}">
        <p14:creationId xmlns:p14="http://schemas.microsoft.com/office/powerpoint/2010/main" val="91460306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AC6B-B366-D841-BCE9-44172DC32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SET Sweeps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AB95A-4B79-684B-B36B-EBCFDE96E9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9AD1D5-02E0-C149-95A5-20A1BF37B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as standard ISPP Algorithm</a:t>
            </a:r>
          </a:p>
        </p:txBody>
      </p:sp>
    </p:spTree>
    <p:extLst>
      <p:ext uri="{BB962C8B-B14F-4D97-AF65-F5344CB8AC3E}">
        <p14:creationId xmlns:p14="http://schemas.microsoft.com/office/powerpoint/2010/main" val="128097942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Large PW)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A72A00-D968-994A-B087-BA2BD81283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E77B2C-3C16-3E4C-8687-12B0A14411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21BB83-89F4-874E-8E73-2401310F3F3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A21EFB-CFDA-004C-BAEB-C261DF3363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54476821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Small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CEF42-19F0-6048-BD1E-AEFCF25986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8105DE-75FA-6B4C-9759-566B579FAC1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F35402-EF37-474D-A4A5-A5433C967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4C7923-8E1A-7844-B608-C9672A1A63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17451478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Large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1BC42F9-8F69-434C-B0AC-9D0524C72B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D31DB78-1604-7048-BD34-53F187AEAF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A10C502-52E9-354B-A88B-F2C709ACDA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5A1B975-D823-994A-B563-324A163C670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3F7414-AB35-8B4C-9AE6-487FCC6AF80A}"/>
              </a:ext>
            </a:extLst>
          </p:cNvPr>
          <p:cNvCxnSpPr/>
          <p:nvPr/>
        </p:nvCxnSpPr>
        <p:spPr>
          <a:xfrm>
            <a:off x="6241774" y="1152939"/>
            <a:ext cx="0" cy="12483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384DAC-3726-5A42-A200-B2E23E0C48BE}"/>
              </a:ext>
            </a:extLst>
          </p:cNvPr>
          <p:cNvSpPr txBox="1"/>
          <p:nvPr/>
        </p:nvSpPr>
        <p:spPr>
          <a:xfrm>
            <a:off x="6241774" y="1152939"/>
            <a:ext cx="15937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No READ disturb below 0.4V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2C286D0-C53F-244A-BAEC-ECB581FB430C}"/>
              </a:ext>
            </a:extLst>
          </p:cNvPr>
          <p:cNvCxnSpPr>
            <a:stCxn id="25" idx="2"/>
          </p:cNvCxnSpPr>
          <p:nvPr/>
        </p:nvCxnSpPr>
        <p:spPr>
          <a:xfrm rot="5400000">
            <a:off x="6505151" y="1120395"/>
            <a:ext cx="270100" cy="79685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FE3FC2-E3C3-3E41-81FB-1A88338DEBB1}"/>
              </a:ext>
            </a:extLst>
          </p:cNvPr>
          <p:cNvSpPr txBox="1"/>
          <p:nvPr/>
        </p:nvSpPr>
        <p:spPr>
          <a:xfrm>
            <a:off x="3299570" y="4621311"/>
            <a:ext cx="3013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Dynamic range seems to be ~0-120uS</a:t>
            </a:r>
          </a:p>
        </p:txBody>
      </p:sp>
    </p:spTree>
    <p:extLst>
      <p:ext uri="{BB962C8B-B14F-4D97-AF65-F5344CB8AC3E}">
        <p14:creationId xmlns:p14="http://schemas.microsoft.com/office/powerpoint/2010/main" val="133488513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197831-400C-DF43-9314-25D9858ADE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F3C48B3-167A-4442-8829-48C95F2A80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BE4A8E5-9A0F-0F49-93A8-6BC426C364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6DC5A2B-73F5-7947-8560-450C5BCA12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A5B071-6259-A84C-8658-43BDEC15DDCD}"/>
              </a:ext>
            </a:extLst>
          </p:cNvPr>
          <p:cNvSpPr txBox="1"/>
          <p:nvPr/>
        </p:nvSpPr>
        <p:spPr>
          <a:xfrm>
            <a:off x="3189764" y="4621311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Smaller PW gives more linear behavior</a:t>
            </a:r>
          </a:p>
          <a:p>
            <a:pPr algn="ctr"/>
            <a:r>
              <a:rPr lang="en-US" sz="1400" b="1" dirty="0"/>
              <a:t>But more variability(?)</a:t>
            </a:r>
          </a:p>
        </p:txBody>
      </p:sp>
    </p:spTree>
    <p:extLst>
      <p:ext uri="{BB962C8B-B14F-4D97-AF65-F5344CB8AC3E}">
        <p14:creationId xmlns:p14="http://schemas.microsoft.com/office/powerpoint/2010/main" val="314935031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VBL 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746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3B7BBB-FA10-A940-9145-5926269E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READ requires </a:t>
                </a:r>
                <a:r>
                  <a:rPr lang="en-US" b="1" dirty="0"/>
                  <a:t>source</a:t>
                </a:r>
                <a:r>
                  <a:rPr lang="en-US" dirty="0"/>
                  <a:t> and </a:t>
                </a:r>
                <a:r>
                  <a:rPr lang="en-US" b="1" dirty="0"/>
                  <a:t>measure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source READ voltage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measure READ current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 = V</a:t>
                </a:r>
                <a:r>
                  <a:rPr lang="en-US" baseline="-25000" dirty="0"/>
                  <a:t>BL</a:t>
                </a:r>
                <a:r>
                  <a:rPr lang="en-US" dirty="0"/>
                  <a:t>/I</a:t>
                </a:r>
                <a:r>
                  <a:rPr lang="en-US" baseline="-25000" dirty="0"/>
                  <a:t>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systems will allow you to source and measure with same unit, making life easy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specify current limit correctly!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using shunt resistor and voltage measurement unit works well for high resistance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Load = 1T1R structure, shunt = constant resistor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Want small value so IR drop is small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Too small gives you low resolution signal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shunt</a:t>
                </a:r>
                <a:r>
                  <a:rPr lang="en-US" dirty="0"/>
                  <a:t> = 560Ω was reasonable choice</a:t>
                </a:r>
              </a:p>
              <a:p>
                <a:pPr marL="857250" lvl="3" indent="-285750"/>
                <a:r>
                  <a:rPr lang="en-US" sz="1400" dirty="0"/>
                  <a:t>R</a:t>
                </a:r>
                <a:r>
                  <a:rPr lang="en-US" sz="1400" baseline="-25000" dirty="0"/>
                  <a:t>load</a:t>
                </a:r>
                <a:r>
                  <a:rPr lang="en-US" sz="1400" dirty="0"/>
                  <a:t> ∈ {7kΩ, 500kΩ} and voltage resolution of 0.1 mV</a:t>
                </a:r>
              </a:p>
              <a:p>
                <a:pPr marL="231775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BL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shunt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shunt</m:t>
                        </m:r>
                      </m:sub>
                    </m:sSub>
                  </m:oMath>
                </a14:m>
                <a:r>
                  <a:rPr lang="en-US" dirty="0"/>
                  <a:t> (up to 1.1MΩ accurate)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  <a:blipFill>
                <a:blip r:embed="rId2"/>
                <a:stretch>
                  <a:fillRect l="-215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shunt resistor">
            <a:extLst>
              <a:ext uri="{FF2B5EF4-FFF2-40B4-BE49-F238E27FC236}">
                <a16:creationId xmlns:a16="http://schemas.microsoft.com/office/drawing/2014/main" id="{B6D35A2B-EE24-D847-B0F4-DF3C26E11CE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43" y="2571750"/>
            <a:ext cx="2540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CF73B-4E1E-8F4D-B60F-FE8917E3DEC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43632" y="2479361"/>
            <a:ext cx="695907" cy="57339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8AA8E8-7F17-8946-8C2E-E08F06EF7DE4}"/>
              </a:ext>
            </a:extLst>
          </p:cNvPr>
          <p:cNvSpPr txBox="1"/>
          <p:nvPr/>
        </p:nvSpPr>
        <p:spPr>
          <a:xfrm>
            <a:off x="5263958" y="2171584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Measure voltage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60FBB-7104-214D-966C-35E896C8CAC8}"/>
              </a:ext>
            </a:extLst>
          </p:cNvPr>
          <p:cNvSpPr txBox="1"/>
          <p:nvPr/>
        </p:nvSpPr>
        <p:spPr>
          <a:xfrm>
            <a:off x="6157793" y="147329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Shunt resistor setup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5A57-7DE4-4546-BCDC-54F276B0CAED}"/>
              </a:ext>
            </a:extLst>
          </p:cNvPr>
          <p:cNvSpPr txBox="1"/>
          <p:nvPr/>
        </p:nvSpPr>
        <p:spPr>
          <a:xfrm>
            <a:off x="5729471" y="289684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VBL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925F6-65B7-A344-8587-9B59675B45CB}"/>
              </a:ext>
            </a:extLst>
          </p:cNvPr>
          <p:cNvSpPr txBox="1"/>
          <p:nvPr/>
        </p:nvSpPr>
        <p:spPr>
          <a:xfrm>
            <a:off x="6612724" y="292340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baseline="-25000" dirty="0"/>
              <a:t>shunt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85FA3B-042A-4D48-8A36-ADD085859BE2}"/>
              </a:ext>
            </a:extLst>
          </p:cNvPr>
          <p:cNvSpPr/>
          <p:nvPr/>
        </p:nvSpPr>
        <p:spPr>
          <a:xfrm>
            <a:off x="6631388" y="3046065"/>
            <a:ext cx="5565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0A7AA-1F10-234B-8A75-BBAC945A574C}"/>
              </a:ext>
            </a:extLst>
          </p:cNvPr>
          <p:cNvSpPr txBox="1"/>
          <p:nvPr/>
        </p:nvSpPr>
        <p:spPr>
          <a:xfrm>
            <a:off x="5869091" y="4150915"/>
            <a:ext cx="2507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First test with constant resistor as load!</a:t>
            </a:r>
          </a:p>
        </p:txBody>
      </p:sp>
    </p:spTree>
    <p:extLst>
      <p:ext uri="{BB962C8B-B14F-4D97-AF65-F5344CB8AC3E}">
        <p14:creationId xmlns:p14="http://schemas.microsoft.com/office/powerpoint/2010/main" val="353142357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9A2D4A-AC5C-2049-BD1B-9E45E8B8BC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81D6E7-DBA0-C548-98C6-73616A2F283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21C896-017E-DE43-A64A-D8D118C5966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AC48DA-AC17-3242-92C5-78B529F161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8E55F-CB1F-3C48-BC66-AAE6990D5FBB}"/>
              </a:ext>
            </a:extLst>
          </p:cNvPr>
          <p:cNvCxnSpPr>
            <a:cxnSpLocks/>
          </p:cNvCxnSpPr>
          <p:nvPr/>
        </p:nvCxnSpPr>
        <p:spPr>
          <a:xfrm flipH="1">
            <a:off x="2608077" y="1379298"/>
            <a:ext cx="461126" cy="362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36BE14-2730-814D-ABF3-73542A42B72F}"/>
              </a:ext>
            </a:extLst>
          </p:cNvPr>
          <p:cNvSpPr txBox="1"/>
          <p:nvPr/>
        </p:nvSpPr>
        <p:spPr>
          <a:xfrm>
            <a:off x="2626572" y="1133077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SET around 1V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35F27-F587-EA4E-ADAB-3F464C1B5989}"/>
              </a:ext>
            </a:extLst>
          </p:cNvPr>
          <p:cNvCxnSpPr>
            <a:cxnSpLocks/>
          </p:cNvCxnSpPr>
          <p:nvPr/>
        </p:nvCxnSpPr>
        <p:spPr>
          <a:xfrm flipH="1">
            <a:off x="3005593" y="1997784"/>
            <a:ext cx="159026" cy="13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2EACDC-D38C-F04E-81F8-31940DE99845}"/>
              </a:ext>
            </a:extLst>
          </p:cNvPr>
          <p:cNvSpPr txBox="1"/>
          <p:nvPr/>
        </p:nvSpPr>
        <p:spPr>
          <a:xfrm>
            <a:off x="2910303" y="1774425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141431361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Small PW)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A3B0CCD-AD65-A645-B46D-316E2408D2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38761EF0-C764-784B-9FAB-AC9497A6CEB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B5C1D33-C0A0-5248-ACFF-BDB5058FB4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4ADD1D7-4E99-3A44-AFD3-0F8FCF0753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7810293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Large PW)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DFFEB52-33B8-2043-A409-887060706C6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5A46B19-F6C0-E84B-8E53-9C978D9E4D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74677BE-94E7-D44C-954E-95B4CAA881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B9E133-388A-6241-99FE-9299CE6010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64118521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Small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EEDFD3-6E72-0B49-BDAD-BD6E520BB5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B7467FB-A7CC-9647-94EE-489AF985A4A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3EC0A34-649D-CB4C-8A82-44611E8A50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9269F2-8FAE-D34C-9BC0-D9D0E378D9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91637556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0994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0280A-EDFA-8B4A-A79F-2D28A2C3C9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C2B7B1-66D8-0F47-9990-3607F50A785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5460056-CA3A-544F-8316-D19591AD001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93C1BB-84B4-EE4F-A153-1BD4BB0619F7}"/>
              </a:ext>
            </a:extLst>
          </p:cNvPr>
          <p:cNvSpPr txBox="1"/>
          <p:nvPr/>
        </p:nvSpPr>
        <p:spPr>
          <a:xfrm>
            <a:off x="7153840" y="2088728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835-67D1-1A42-9526-B105E5DA3BCA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</p:spTree>
    <p:extLst>
      <p:ext uri="{BB962C8B-B14F-4D97-AF65-F5344CB8AC3E}">
        <p14:creationId xmlns:p14="http://schemas.microsoft.com/office/powerpoint/2010/main" val="321823667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41F3940-B92D-2C4B-AA1C-4C4798305C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01F6542-B1C6-524B-B489-3127FB6A75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B718AFD-A9D0-0E44-9674-843CD88F85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BA04B72-C0F4-5047-96AE-88D4126A0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not push past VWL=3.5V, VSL=4V!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C63A7-1743-7540-A244-777DBCF466BB}"/>
              </a:ext>
            </a:extLst>
          </p:cNvPr>
          <p:cNvSpPr txBox="1"/>
          <p:nvPr/>
        </p:nvSpPr>
        <p:spPr>
          <a:xfrm>
            <a:off x="7607065" y="2048971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FFE996-F651-E245-A0F7-4D64A14F814B}"/>
              </a:ext>
            </a:extLst>
          </p:cNvPr>
          <p:cNvCxnSpPr/>
          <p:nvPr/>
        </p:nvCxnSpPr>
        <p:spPr>
          <a:xfrm flipH="1">
            <a:off x="7720717" y="2175929"/>
            <a:ext cx="182880" cy="126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DA47B7-05E7-2D4A-A4E8-CB555AE8A5F3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F6CF8C-C52C-B443-B0DD-43A2914A335A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1A6E6EC-6FFD-E040-BBAA-21C4D915A35F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1A4DCC9-24C0-1547-83D4-C7F72A25CE00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5189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Large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C1C19D-DED5-0E46-A5BB-667D72D702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96F8BD-23CD-7349-8E31-12A6E851B72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0C455C-64F0-1240-9F83-53FF2108538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D68476-51D4-C940-A3BA-D4CFDE14ABC7}"/>
              </a:ext>
            </a:extLst>
          </p:cNvPr>
          <p:cNvSpPr txBox="1"/>
          <p:nvPr/>
        </p:nvSpPr>
        <p:spPr>
          <a:xfrm>
            <a:off x="5947575" y="1820069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F0548-2224-3A41-A08B-3D3BAF6210E5}"/>
              </a:ext>
            </a:extLst>
          </p:cNvPr>
          <p:cNvSpPr txBox="1"/>
          <p:nvPr/>
        </p:nvSpPr>
        <p:spPr>
          <a:xfrm>
            <a:off x="7156176" y="1419435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50C861-65B3-7346-9CF4-28E04C3290A6}"/>
              </a:ext>
            </a:extLst>
          </p:cNvPr>
          <p:cNvCxnSpPr/>
          <p:nvPr/>
        </p:nvCxnSpPr>
        <p:spPr>
          <a:xfrm>
            <a:off x="6997148" y="1820069"/>
            <a:ext cx="4134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6A36E1-3E52-DC4E-9EF4-93AF686AD509}"/>
              </a:ext>
            </a:extLst>
          </p:cNvPr>
          <p:cNvSpPr txBox="1"/>
          <p:nvPr/>
        </p:nvSpPr>
        <p:spPr>
          <a:xfrm>
            <a:off x="7854838" y="1916707"/>
            <a:ext cx="1049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“Safe” tuning window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292E0A7-9130-4D41-ADDF-2DBCF918A62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7203882" y="1898062"/>
            <a:ext cx="650956" cy="226395"/>
          </a:xfrm>
          <a:prstGeom prst="curvedConnector3">
            <a:avLst>
              <a:gd name="adj1" fmla="val 95195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5B3D1C-CBF4-394F-97FD-EA9CAEA6C2E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64F8F6B-63A4-9A4F-9017-B8C2B6506BE0}"/>
              </a:ext>
            </a:extLst>
          </p:cNvPr>
          <p:cNvCxnSpPr>
            <a:stCxn id="38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BCBD03B-FE3B-7341-ADAE-79F1E2111DE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BB848-21AA-E842-8751-D223BB7F9862}"/>
              </a:ext>
            </a:extLst>
          </p:cNvPr>
          <p:cNvCxnSpPr>
            <a:cxnSpLocks/>
          </p:cNvCxnSpPr>
          <p:nvPr/>
        </p:nvCxnSpPr>
        <p:spPr>
          <a:xfrm>
            <a:off x="5587860" y="1192696"/>
            <a:ext cx="804989" cy="185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FEE382-F60A-7D43-9970-56340D4FECE1}"/>
              </a:ext>
            </a:extLst>
          </p:cNvPr>
          <p:cNvSpPr txBox="1"/>
          <p:nvPr/>
        </p:nvSpPr>
        <p:spPr>
          <a:xfrm>
            <a:off x="4339505" y="925751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150 </a:t>
            </a:r>
            <a:r>
              <a:rPr lang="en-US" sz="1050" b="1" dirty="0" err="1"/>
              <a:t>uS</a:t>
            </a:r>
            <a:r>
              <a:rPr lang="en-US" sz="1050" b="1" dirty="0"/>
              <a:t> is too high, can’t be RESET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5EBB6D-9506-BB48-8E43-6082D6931107}"/>
              </a:ext>
            </a:extLst>
          </p:cNvPr>
          <p:cNvSpPr txBox="1"/>
          <p:nvPr/>
        </p:nvSpPr>
        <p:spPr>
          <a:xfrm>
            <a:off x="4277278" y="1344880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120 </a:t>
            </a:r>
            <a:r>
              <a:rPr lang="en-US" sz="1050" b="1" dirty="0" err="1"/>
              <a:t>uS</a:t>
            </a:r>
            <a:r>
              <a:rPr lang="en-US" sz="1050" b="1" dirty="0"/>
              <a:t> seems to be okay</a:t>
            </a:r>
          </a:p>
        </p:txBody>
      </p:sp>
    </p:spTree>
    <p:extLst>
      <p:ext uri="{BB962C8B-B14F-4D97-AF65-F5344CB8AC3E}">
        <p14:creationId xmlns:p14="http://schemas.microsoft.com/office/powerpoint/2010/main" val="15940846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Small PW)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60AAE48-DBFD-A444-A7DB-1B816E7D35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419F3B86-C228-614A-BC87-A75087BEBC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4B7AE7A-EA69-274D-B185-121DA77E71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3B99372-8AFC-8846-9818-69ED3876A20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989D36-08E6-5841-98CA-486AF2B6F646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1E366E0-ABB2-9941-942A-E05C4599254C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3857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VSL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6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VWL=2.5V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Higher VWL means less transistor resistance included in measurement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VBL=200mV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Yields good signal with low read disturb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conservative settling times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 settling time (2ms)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Sampling (100Sa @ 1 </a:t>
            </a:r>
            <a:r>
              <a:rPr lang="en-US" dirty="0" err="1"/>
              <a:t>MSa</a:t>
            </a:r>
            <a:r>
              <a:rPr lang="en-US" dirty="0"/>
              <a:t>/s)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526635" y="4266590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https://tinyurl.com/rram-read-waveform</a:t>
            </a:r>
            <a:endParaRPr lang="en-US" sz="11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C604D-9313-1D44-9447-B9E2482B6E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425042"/>
            <a:ext cx="3779838" cy="2725216"/>
          </a:xfrm>
        </p:spPr>
      </p:pic>
    </p:spTree>
    <p:extLst>
      <p:ext uri="{BB962C8B-B14F-4D97-AF65-F5344CB8AC3E}">
        <p14:creationId xmlns:p14="http://schemas.microsoft.com/office/powerpoint/2010/main" val="215687099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Large PW)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1206244-21CE-0C49-ADA5-CAA8B3AE27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2BBD34E2-3743-1841-8D43-9EA0F915EB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084C464E-45D8-F842-9E50-0DE453F45B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1EA8F6E-9904-4746-BE01-F9F26029BCA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9415A5A-7438-7F41-9299-0CFAE4EAF750}"/>
              </a:ext>
            </a:extLst>
          </p:cNvPr>
          <p:cNvSpPr txBox="1"/>
          <p:nvPr/>
        </p:nvSpPr>
        <p:spPr>
          <a:xfrm>
            <a:off x="2025966" y="3476645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</p:spTree>
    <p:extLst>
      <p:ext uri="{BB962C8B-B14F-4D97-AF65-F5344CB8AC3E}">
        <p14:creationId xmlns:p14="http://schemas.microsoft.com/office/powerpoint/2010/main" val="1008128234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Small PW)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D7237C-0A49-8745-843B-CE881422C1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5E6BD4-A3FF-4841-BEEC-8AD6A0A955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2548AF-8205-A045-9725-1231D36EE5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9DB7DE-C186-D24A-B1CA-CC92F3D1F210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7F1945D-85B0-4740-9DC1-6D8A786B9FB5}"/>
              </a:ext>
            </a:extLst>
          </p:cNvPr>
          <p:cNvCxnSpPr>
            <a:stCxn id="19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22C7748-70F4-AD45-AF26-415232187AFD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F9FF7F-7721-FC4D-BB48-67D67B36B19F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116489154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Large PW)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7D132F1-5453-6D42-B2D0-997A2CAA732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CEC07BC-7E21-7442-9F38-72C84E60A20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F800BEE-D6C0-0049-A3B2-14C50C34E2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20F0A8-8DDB-F74B-98D1-6F24CD093C19}"/>
              </a:ext>
            </a:extLst>
          </p:cNvPr>
          <p:cNvSpPr txBox="1"/>
          <p:nvPr/>
        </p:nvSpPr>
        <p:spPr>
          <a:xfrm>
            <a:off x="2025966" y="3958451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026FC-1CA2-964C-B96A-D761B23D9DAB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201615101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Small PW)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D589A2-89D1-294D-8DE3-A22D2C7A81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E08F568-69AC-ED47-AAA9-20CE3054B3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6CB70ED-B673-F746-9D60-0CF86AB592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1455538639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02F3B5-D8CF-6B4F-8316-20F8D0FDC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Tuning Curves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8B0A53-0E44-064D-931A-D2009C726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07CF79F-B4BD-9148-9896-3C3D34011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2281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F2E-DE40-EC43-A39C-B30123D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(using TARGET)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1D56-C984-0B46-B26D-A0EB62E39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72A21543-C2C9-1B4B-97C5-F5F835C133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2161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F2E-DE40-EC43-A39C-B30123D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(after relaxation)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1D56-C984-0B46-B26D-A0EB62E39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DD323-37C2-CA48-99E4-4E618062662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98021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EC9-DBFE-674F-BEC6-4CAAFB8E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(5 </a:t>
            </a:r>
            <a:r>
              <a:rPr lang="en-US" dirty="0" err="1"/>
              <a:t>iters</a:t>
            </a:r>
            <a:r>
              <a:rPr lang="en-US" dirty="0"/>
              <a:t> of TDR w/relaxation)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761B1-BEF1-E44E-9B58-674B372DE5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FD074-C6CF-9445-BFC6-C573E803D0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FB8D0-C7FE-0D46-98E5-9406F4304F2A}"/>
              </a:ext>
            </a:extLst>
          </p:cNvPr>
          <p:cNvSpPr txBox="1"/>
          <p:nvPr/>
        </p:nvSpPr>
        <p:spPr>
          <a:xfrm>
            <a:off x="6096001" y="2872512"/>
            <a:ext cx="2926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spacing of the ranges is probably the wrong thing to do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Need something like sigma-based allocation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Also better pulsing/pre-cycling…</a:t>
            </a:r>
          </a:p>
        </p:txBody>
      </p:sp>
    </p:spTree>
    <p:extLst>
      <p:ext uri="{BB962C8B-B14F-4D97-AF65-F5344CB8AC3E}">
        <p14:creationId xmlns:p14="http://schemas.microsoft.com/office/powerpoint/2010/main" val="3605159024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9BB-B2F6-1F45-82F7-CBF16BA1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Curve: 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510A3-D92A-864A-A0DE-93C4F298DFB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20256" y="1663700"/>
            <a:ext cx="2971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0139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3F22-6AF9-2947-A86C-3294273EB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Short-Term Retention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48FD-462B-914F-A6B9-C7216E30A5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8ECE-2472-B648-8847-A5885D659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many READs after programming and observe statistical behavior</a:t>
            </a:r>
          </a:p>
        </p:txBody>
      </p:sp>
    </p:spTree>
    <p:extLst>
      <p:ext uri="{BB962C8B-B14F-4D97-AF65-F5344CB8AC3E}">
        <p14:creationId xmlns:p14="http://schemas.microsoft.com/office/powerpoint/2010/main" val="76172117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9971358"/>
              </p:ext>
            </p:extLst>
          </p:nvPr>
        </p:nvGraphicFramePr>
        <p:xfrm>
          <a:off x="955675" y="908050"/>
          <a:ext cx="572293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083461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386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RESET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1851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A3C-7A86-564C-B7D1-981F00F5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EE4-8F5C-7146-AD90-0DA1FB1B55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0383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D38-FFB2-A049-81A1-77E101DD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Endurance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1E60E-FE3D-5C44-A730-2039B88CAE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Done up to 100k cycles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Resistance window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02D430E-3BEA-3A47-B236-1980164F34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73963FE-0E0F-6D49-89BB-C30E66A8F26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6461" y="2836863"/>
            <a:ext cx="2440516" cy="1830387"/>
          </a:xfrm>
        </p:spPr>
      </p:pic>
    </p:spTree>
    <p:extLst>
      <p:ext uri="{BB962C8B-B14F-4D97-AF65-F5344CB8AC3E}">
        <p14:creationId xmlns:p14="http://schemas.microsoft.com/office/powerpoint/2010/main" val="2615444777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0B06FF-BB2E-994A-944D-B05A0BC4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0859-BAE9-4544-A1D1-C1B0C2AA6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There’s always more…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B4174-C521-9040-B46A-61FCE723F5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6343396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5F3E0-CC5B-4244-8A23-9EA349D3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Measurements/Experiments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7FB-D697-544B-B793-D1ADD8EF2E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Sigma-Based Allocation for better multi-bit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detailed retention study…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Cycle-to-cycle variations</a:t>
            </a:r>
          </a:p>
          <a:p>
            <a:pPr lvl="3"/>
            <a:r>
              <a:rPr lang="en-US" dirty="0"/>
              <a:t>Cycle the same cell and view distribution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Array location variations</a:t>
            </a:r>
          </a:p>
          <a:p>
            <a:pPr lvl="3"/>
            <a:r>
              <a:rPr lang="en-US" dirty="0"/>
              <a:t>We have already investigated this for FORMing but not for other ops</a:t>
            </a:r>
          </a:p>
          <a:p>
            <a:pPr lvl="3"/>
            <a:r>
              <a:rPr lang="en-US" dirty="0"/>
              <a:t>One challenge with the TCAM chip is that there are 4 different drivers for WLs and 2 different drivers for BLs which introduce further variation in the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Die-to-die variations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 different READ voltages and observe current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High-Temperature Retention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Bake chip and observe changes in resistance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extract activation energies and estimate device lifetime via extrapolation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MORE IDEAS?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08437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1B555-8CB9-C143-ABBC-D236E46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08BFD-BBE9-4049-B7C8-AF3606B91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(If you are interested in the RRAM data or using the LabVIEW program, contact Akash  at </a:t>
            </a:r>
            <a:r>
              <a:rPr lang="en-US" dirty="0" err="1"/>
              <a:t>akashl@Stanford.edu</a:t>
            </a:r>
            <a:r>
              <a:rPr lang="en-US" dirty="0"/>
              <a:t>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5C4A20-BB1C-D445-951E-A90128F10C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37328373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585603-693E-CB43-B50A-34F67C50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1317978"/>
            <a:ext cx="7707862" cy="488024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Me:</a:t>
            </a:r>
            <a:r>
              <a:rPr lang="en-US" dirty="0"/>
              <a:t> Mom, can I have multi-bit RRAM?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Mom: </a:t>
            </a:r>
            <a:r>
              <a:rPr lang="en-US" dirty="0"/>
              <a:t>No, we have multi-bit RRAM at home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Multi-Bit RRAM at Home: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8B934B3-7477-2B47-A5E9-A082BD7C8B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17705" y="1921800"/>
            <a:ext cx="2570004" cy="27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463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DF75-CC79-3645-BA78-CD330794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B0331-4986-A143-B083-757D96484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C68908-DB65-FC4E-BDD2-D988EA48F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218786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F17DDB-648A-394D-A288-C15B3404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Waveform: Always Verify with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FA1AD-E51D-5543-932F-C33EF3714D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FORMing, it is not possible to test your READ waveform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first step is to just apply a long SET pulse (will show in a few slides)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Example: VBL=3V, VWL=4V,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READ, and check that resistance dropped significantly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If it does, this is the first sign that your device is alive!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try to do “dynamic FORM”: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FORM_THRESH, FORM_PW = 50E3, 1000	# 50kOhm FORMing threshold, 1ms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	# VWL outer loop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 	# VBL inner loop, optional (can fix VBL val)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FORM_PW)	# FORMing pulse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READ() &lt;= FORM_THRESH: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print(‘FORM succeeded’)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else: 							# if loop completes without 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print(‘FORM failed’)</a:t>
            </a:r>
          </a:p>
        </p:txBody>
      </p:sp>
    </p:spTree>
    <p:extLst>
      <p:ext uri="{BB962C8B-B14F-4D97-AF65-F5344CB8AC3E}">
        <p14:creationId xmlns:p14="http://schemas.microsoft.com/office/powerpoint/2010/main" val="352497424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9CCC-BA9E-5A40-9065-8A047A31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Yield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3E5D6B-919D-5C49-98EF-34FADFCFA1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940CC-9C60-1448-A2FF-943891CC0AD8}"/>
              </a:ext>
            </a:extLst>
          </p:cNvPr>
          <p:cNvSpPr txBox="1"/>
          <p:nvPr/>
        </p:nvSpPr>
        <p:spPr>
          <a:xfrm>
            <a:off x="1619800" y="172476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Initial:</a:t>
            </a:r>
          </a:p>
          <a:p>
            <a:r>
              <a:rPr lang="en-US" dirty="0">
                <a:solidFill>
                  <a:srgbClr val="FF0000"/>
                </a:solidFill>
              </a:rPr>
              <a:t>39 Failures…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F97A3-3E99-BF45-A442-D27DB3A054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number of FORM failures due to 1.5V VWL limit &amp; 200us PW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Failures happen further down the BL/WL, probably due to IR drop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Important not to over-SET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Do not increase VWL limit!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Instead: increase PW or do rerun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FORM for failed cells successfully FORMed 38/39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a second time on the final failed cell FORMed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Result: 100% FORM yield!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Afterwards: perhaps adjust PW</a:t>
            </a:r>
          </a:p>
        </p:txBody>
      </p:sp>
    </p:spTree>
    <p:extLst>
      <p:ext uri="{BB962C8B-B14F-4D97-AF65-F5344CB8AC3E}">
        <p14:creationId xmlns:p14="http://schemas.microsoft.com/office/powerpoint/2010/main" val="28802021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4BFB45-7D9F-D64B-92BA-F5FDB0ED28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DA8BB-2CDF-0D43-81DF-F6FB88C839A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87119" y="908050"/>
            <a:ext cx="3759200" cy="37592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07D35-F83D-8042-B255-A4E914E389A1}"/>
              </a:ext>
            </a:extLst>
          </p:cNvPr>
          <p:cNvSpPr txBox="1"/>
          <p:nvPr/>
        </p:nvSpPr>
        <p:spPr>
          <a:xfrm>
            <a:off x="2369443" y="4522349"/>
            <a:ext cx="50353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Certain BLs seem to have higher VWL (every 8 or so) and hence lower resistance</a:t>
            </a:r>
          </a:p>
          <a:p>
            <a:pPr algn="ctr"/>
            <a:r>
              <a:rPr lang="en-US" sz="1100" dirty="0"/>
              <a:t>Not sure why this might be the case… any ideas?</a:t>
            </a:r>
          </a:p>
        </p:txBody>
      </p:sp>
    </p:spTree>
    <p:extLst>
      <p:ext uri="{BB962C8B-B14F-4D97-AF65-F5344CB8AC3E}">
        <p14:creationId xmlns:p14="http://schemas.microsoft.com/office/powerpoint/2010/main" val="72721673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0675807D-4E5A-074D-B931-2D3DAF483B7D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5DAB60E4-3B89-8F4D-8C98-126F7A74C7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7756</TotalTime>
  <Words>2249</Words>
  <Application>Microsoft Macintosh PowerPoint</Application>
  <PresentationFormat>On-screen Show (16:9)</PresentationFormat>
  <Paragraphs>392</Paragraphs>
  <Slides>57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Source Sans Pro</vt:lpstr>
      <vt:lpstr>Source Sans Pro Semibold</vt:lpstr>
      <vt:lpstr>Wingdings</vt:lpstr>
      <vt:lpstr>SU_Preso_16x9_v6</vt:lpstr>
      <vt:lpstr>SU_Template_TopBar</vt:lpstr>
      <vt:lpstr>RRAM Array Bring-Up: TSMC 64K Cell (256x256)</vt:lpstr>
      <vt:lpstr>READ</vt:lpstr>
      <vt:lpstr>READ Operation</vt:lpstr>
      <vt:lpstr>READ Waveform: Always Verify with Scope</vt:lpstr>
      <vt:lpstr>Single-Bit Operation Conditions</vt:lpstr>
      <vt:lpstr>FORM</vt:lpstr>
      <vt:lpstr>FORM Waveform: Always Verify with Scope</vt:lpstr>
      <vt:lpstr>Full-Array FORMing Yield</vt:lpstr>
      <vt:lpstr>Full-Array FORMing Statistics</vt:lpstr>
      <vt:lpstr>Full-Array FORMing Statistics</vt:lpstr>
      <vt:lpstr>Single-Bit Operation Conditions</vt:lpstr>
      <vt:lpstr>Single-Bit Program: SET/RESET</vt:lpstr>
      <vt:lpstr>SET/RESET Waveform: Always Verify with Scope</vt:lpstr>
      <vt:lpstr>Dynamic SET/RESET &amp; TARGET (Write-Verify)</vt:lpstr>
      <vt:lpstr>Checkerboard: Random Access Pattern Check</vt:lpstr>
      <vt:lpstr>“Anti-Checkerboard”: Random Access Pattern Check</vt:lpstr>
      <vt:lpstr>Operation conditions</vt:lpstr>
      <vt:lpstr>Full-Array Programming (Iteration 1)</vt:lpstr>
      <vt:lpstr>Full-Array Programming (Iteration 2)</vt:lpstr>
      <vt:lpstr>Full-Array Programming (Iteration 3)</vt:lpstr>
      <vt:lpstr>Multi-Bit Programming</vt:lpstr>
      <vt:lpstr>Find the SET/RESET “Limits”</vt:lpstr>
      <vt:lpstr>Characterization Sweeps</vt:lpstr>
      <vt:lpstr>VWL SET Sweeps</vt:lpstr>
      <vt:lpstr>ISPP: VWL SET Sweeps (Resistance, Large PW)</vt:lpstr>
      <vt:lpstr>ISPP: VWL SET Sweeps (Resistance, Small PW)</vt:lpstr>
      <vt:lpstr>ISPP: VWL SET Sweeps (Conductance, Large PW)</vt:lpstr>
      <vt:lpstr>ISPP: VWL SET Sweeps (Conductance, Small PW)</vt:lpstr>
      <vt:lpstr>VBL SET Sweeps</vt:lpstr>
      <vt:lpstr>VBL SET Sweeps (Resistance, Large PW)</vt:lpstr>
      <vt:lpstr>VBL SET Sweeps (Resistance, Small PW)</vt:lpstr>
      <vt:lpstr>VBL SET Sweeps (Conductance, Large PW)</vt:lpstr>
      <vt:lpstr>VBL SET Sweeps (Conductance, Small PW)</vt:lpstr>
      <vt:lpstr>VWL RESET Sweeps</vt:lpstr>
      <vt:lpstr>VWL RESET Sweeps (Resistance, Large PW)</vt:lpstr>
      <vt:lpstr>VWL RESET Sweeps (Resistance, Small PW)</vt:lpstr>
      <vt:lpstr>VWL RESET Sweeps (Conductance, Large PW)</vt:lpstr>
      <vt:lpstr>VWL RESET Sweeps (Conductance, Small PW)</vt:lpstr>
      <vt:lpstr>VSL RESET Sweeps</vt:lpstr>
      <vt:lpstr>VSL RESET Sweeps (Resistance, Large PW)</vt:lpstr>
      <vt:lpstr>VSL RESET Sweeps (Resistance, Small PW)</vt:lpstr>
      <vt:lpstr>VSL RESET Sweeps (Conductance, Large PW)</vt:lpstr>
      <vt:lpstr>VSL RESET Sweeps (Conductance, Small PW)</vt:lpstr>
      <vt:lpstr>Conductance Tuning Curves</vt:lpstr>
      <vt:lpstr>Conductance Tuning Curve (using TARGET)</vt:lpstr>
      <vt:lpstr>Conductance Tuning Curve (after relaxation)</vt:lpstr>
      <vt:lpstr>Conductance Tuning Curve (5 iters of TDR w/relaxation)</vt:lpstr>
      <vt:lpstr>Conductance Tuning Curve: Confusion Matrix</vt:lpstr>
      <vt:lpstr>Short-Term Retention Behavior</vt:lpstr>
      <vt:lpstr>Retention using ISPP SET</vt:lpstr>
      <vt:lpstr>Retention using ISPP RESET</vt:lpstr>
      <vt:lpstr>Retention using TARGET</vt:lpstr>
      <vt:lpstr>Endurance Measurement</vt:lpstr>
      <vt:lpstr>TODO</vt:lpstr>
      <vt:lpstr>More Measurements/Experiments</vt:lpstr>
      <vt:lpstr>Thank you!</vt:lpstr>
      <vt:lpstr>   Me: Mom, can I have multi-bit RRAM?  Mom: No, we have multi-bit RRAM at home  Multi-Bit RRAM at Home: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2-2-21</dc:title>
  <dc:creator>Akash Levy</dc:creator>
  <dc:description>2012 PowerPoint template redesign</dc:description>
  <cp:lastModifiedBy>Akash Levy</cp:lastModifiedBy>
  <cp:revision>105</cp:revision>
  <dcterms:created xsi:type="dcterms:W3CDTF">2021-02-02T18:10:05Z</dcterms:created>
  <dcterms:modified xsi:type="dcterms:W3CDTF">2021-02-20T01:03:03Z</dcterms:modified>
</cp:coreProperties>
</file>